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Lst>
  <p:sldSz cy="6858000" cx="12192000"/>
  <p:notesSz cx="6858000" cy="9144000"/>
  <p:embeddedFontLst>
    <p:embeddedFont>
      <p:font typeface="Roboto"/>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C92CBF9-37FC-4EB9-86F5-02199A4FE23C}">
  <a:tblStyle styleId="{2C92CBF9-37FC-4EB9-86F5-02199A4FE23C}"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font" Target="fonts/Roboto-italic.fntdata"/><Relationship Id="rId10" Type="http://schemas.openxmlformats.org/officeDocument/2006/relationships/font" Target="fonts/Roboto-bold.fntdata"/><Relationship Id="rId12" Type="http://schemas.openxmlformats.org/officeDocument/2006/relationships/font" Target="fonts/Roboto-bold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font" Target="fonts/Roboto-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9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9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9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9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9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9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9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9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9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8" name="Google Shape;8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 name="Google Shape;89;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1" name="Google Shape;141;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171450" lvl="0" marL="171450" rtl="0" algn="l">
              <a:spcBef>
                <a:spcPts val="0"/>
              </a:spcBef>
              <a:spcAft>
                <a:spcPts val="0"/>
              </a:spcAft>
              <a:buClr>
                <a:schemeClr val="dk1"/>
              </a:buClr>
              <a:buSzPts val="900"/>
              <a:buFont typeface="Calibri"/>
              <a:buChar char="-"/>
            </a:pPr>
            <a:r>
              <a:rPr lang="en-US"/>
              <a:t>Who is this for? If it’s researchers, webinar would be great</a:t>
            </a:r>
            <a:endParaRPr/>
          </a:p>
          <a:p>
            <a:pPr indent="-171450" lvl="0" marL="171450" rtl="0" algn="l">
              <a:spcBef>
                <a:spcPts val="0"/>
              </a:spcBef>
              <a:spcAft>
                <a:spcPts val="0"/>
              </a:spcAft>
              <a:buClr>
                <a:schemeClr val="dk1"/>
              </a:buClr>
              <a:buSzPts val="900"/>
              <a:buFont typeface="Calibri"/>
              <a:buChar char="-"/>
            </a:pPr>
            <a:r>
              <a:rPr lang="en-US"/>
              <a:t>Could make one more plain language for pts and family members</a:t>
            </a:r>
            <a:endParaRPr/>
          </a:p>
          <a:p>
            <a:pPr indent="-171450" lvl="0" marL="171450" rtl="0" algn="l">
              <a:spcBef>
                <a:spcPts val="0"/>
              </a:spcBef>
              <a:spcAft>
                <a:spcPts val="0"/>
              </a:spcAft>
              <a:buClr>
                <a:schemeClr val="dk1"/>
              </a:buClr>
              <a:buSzPts val="900"/>
              <a:buFont typeface="Calibri"/>
              <a:buChar char="-"/>
            </a:pPr>
            <a:r>
              <a:rPr lang="en-US"/>
              <a:t>Blog space – Rae has a space for this</a:t>
            </a:r>
            <a:endParaRPr/>
          </a:p>
          <a:p>
            <a:pPr indent="-171450" lvl="0" marL="171450" rtl="0" algn="l">
              <a:spcBef>
                <a:spcPts val="0"/>
              </a:spcBef>
              <a:spcAft>
                <a:spcPts val="0"/>
              </a:spcAft>
              <a:buClr>
                <a:schemeClr val="dk1"/>
              </a:buClr>
              <a:buSzPts val="900"/>
              <a:buFont typeface="Calibri"/>
              <a:buChar char="-"/>
            </a:pPr>
            <a:r>
              <a:rPr lang="en-US"/>
              <a:t>Connie: I actually see the ideas from this document going into something like a "consultation guide" for other institutions who are "charged" with implementing FER</a:t>
            </a:r>
            <a:endParaRPr/>
          </a:p>
          <a:p>
            <a:pPr indent="-171450" lvl="0" marL="171450" rtl="0" algn="l">
              <a:spcBef>
                <a:spcPts val="0"/>
              </a:spcBef>
              <a:spcAft>
                <a:spcPts val="0"/>
              </a:spcAft>
              <a:buClr>
                <a:schemeClr val="dk1"/>
              </a:buClr>
              <a:buSzPts val="900"/>
              <a:buFont typeface="Calibri"/>
              <a:buChar char="-"/>
            </a:pPr>
            <a:r>
              <a:rPr lang="en-US"/>
              <a:t>Change title and make it more clear about exactly who this tool is for and why they need it </a:t>
            </a:r>
            <a:endParaRPr/>
          </a:p>
        </p:txBody>
      </p:sp>
      <p:sp>
        <p:nvSpPr>
          <p:cNvPr id="142" name="Google Shape;142;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2"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2"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84" name="Shape 84"/>
        <p:cNvGrpSpPr/>
        <p:nvPr/>
      </p:nvGrpSpPr>
      <p:grpSpPr>
        <a:xfrm>
          <a:off x="0" y="0"/>
          <a:ext cx="0" cy="0"/>
          <a:chOff x="0" y="0"/>
          <a:chExt cx="0" cy="0"/>
        </a:xfrm>
      </p:grpSpPr>
      <p:sp>
        <p:nvSpPr>
          <p:cNvPr id="85" name="Google Shape;85;p13"/>
          <p:cNvSpPr/>
          <p:nvPr>
            <p:ph idx="2" type="pic"/>
          </p:nvPr>
        </p:nvSpPr>
        <p:spPr>
          <a:xfrm>
            <a:off x="0" y="2"/>
            <a:ext cx="12192000" cy="2692841"/>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3"/>
          <p:cNvSpPr txBox="1"/>
          <p:nvPr>
            <p:ph type="ctrTitle"/>
          </p:nvPr>
        </p:nvSpPr>
        <p:spPr>
          <a:xfrm>
            <a:off x="914400" y="1122363"/>
            <a:ext cx="103632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2" name="Google Shape;22;p3"/>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4"/>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5"/>
          <p:cNvSpPr txBox="1"/>
          <p:nvPr>
            <p:ph type="title"/>
          </p:nvPr>
        </p:nvSpPr>
        <p:spPr>
          <a:xfrm>
            <a:off x="831851" y="1709740"/>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5"/>
          <p:cNvSpPr txBox="1"/>
          <p:nvPr>
            <p:ph idx="1" type="body"/>
          </p:nvPr>
        </p:nvSpPr>
        <p:spPr>
          <a:xfrm>
            <a:off x="831851" y="4589465"/>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4" name="Google Shape;34;p5"/>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6"/>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6"/>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7"/>
          <p:cNvSpPr txBox="1"/>
          <p:nvPr>
            <p:ph type="title"/>
          </p:nvPr>
        </p:nvSpPr>
        <p:spPr>
          <a:xfrm>
            <a:off x="839788"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7"/>
          <p:cNvSpPr txBox="1"/>
          <p:nvPr>
            <p:ph idx="1" type="body"/>
          </p:nvPr>
        </p:nvSpPr>
        <p:spPr>
          <a:xfrm>
            <a:off x="839789"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7"/>
          <p:cNvSpPr txBox="1"/>
          <p:nvPr>
            <p:ph idx="2" type="body"/>
          </p:nvPr>
        </p:nvSpPr>
        <p:spPr>
          <a:xfrm>
            <a:off x="839789"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7"/>
          <p:cNvSpPr txBox="1"/>
          <p:nvPr>
            <p:ph idx="3" type="body"/>
          </p:nvPr>
        </p:nvSpPr>
        <p:spPr>
          <a:xfrm>
            <a:off x="6172201"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7"/>
          <p:cNvSpPr txBox="1"/>
          <p:nvPr>
            <p:ph idx="4" type="body"/>
          </p:nvPr>
        </p:nvSpPr>
        <p:spPr>
          <a:xfrm>
            <a:off x="6172201"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7"/>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8"/>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7"/>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7"/>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4.png"/><Relationship Id="rId10"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8.png"/><Relationship Id="rId9" Type="http://schemas.openxmlformats.org/officeDocument/2006/relationships/image" Target="../media/image1.png"/><Relationship Id="rId5" Type="http://schemas.openxmlformats.org/officeDocument/2006/relationships/image" Target="../media/image2.png"/><Relationship Id="rId6" Type="http://schemas.openxmlformats.org/officeDocument/2006/relationships/image" Target="../media/image6.png"/><Relationship Id="rId7" Type="http://schemas.openxmlformats.org/officeDocument/2006/relationships/image" Target="../media/image7.png"/><Relationship Id="rId8"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E5366"/>
        </a:solidFill>
      </p:bgPr>
    </p:bg>
    <p:spTree>
      <p:nvGrpSpPr>
        <p:cNvPr id="90" name="Shape 90"/>
        <p:cNvGrpSpPr/>
        <p:nvPr/>
      </p:nvGrpSpPr>
      <p:grpSpPr>
        <a:xfrm>
          <a:off x="0" y="0"/>
          <a:ext cx="0" cy="0"/>
          <a:chOff x="0" y="0"/>
          <a:chExt cx="0" cy="0"/>
        </a:xfrm>
      </p:grpSpPr>
      <p:grpSp>
        <p:nvGrpSpPr>
          <p:cNvPr id="91" name="Google Shape;91;p14"/>
          <p:cNvGrpSpPr/>
          <p:nvPr/>
        </p:nvGrpSpPr>
        <p:grpSpPr>
          <a:xfrm rot="1198192">
            <a:off x="78798" y="1406986"/>
            <a:ext cx="9703716" cy="4963751"/>
            <a:chOff x="0" y="2372219"/>
            <a:chExt cx="9382459" cy="4790519"/>
          </a:xfrm>
        </p:grpSpPr>
        <p:sp>
          <p:nvSpPr>
            <p:cNvPr id="92" name="Google Shape;92;p14"/>
            <p:cNvSpPr/>
            <p:nvPr/>
          </p:nvSpPr>
          <p:spPr>
            <a:xfrm>
              <a:off x="3" y="2453917"/>
              <a:ext cx="9382456" cy="4708821"/>
            </a:xfrm>
            <a:custGeom>
              <a:rect b="b" l="l" r="r" t="t"/>
              <a:pathLst>
                <a:path extrusionOk="0" h="2840763" w="5660300">
                  <a:moveTo>
                    <a:pt x="3418" y="2840763"/>
                  </a:moveTo>
                  <a:cubicBezTo>
                    <a:pt x="-37265" y="1792689"/>
                    <a:pt x="291428" y="1392963"/>
                    <a:pt x="662096" y="1267685"/>
                  </a:cubicBezTo>
                  <a:cubicBezTo>
                    <a:pt x="1032764" y="1142407"/>
                    <a:pt x="1869673" y="1989647"/>
                    <a:pt x="2227426" y="2089095"/>
                  </a:cubicBezTo>
                  <a:cubicBezTo>
                    <a:pt x="2585179" y="2188543"/>
                    <a:pt x="2858982" y="2007729"/>
                    <a:pt x="2808612" y="1864370"/>
                  </a:cubicBezTo>
                  <a:cubicBezTo>
                    <a:pt x="2758242" y="1721011"/>
                    <a:pt x="2016906" y="1383923"/>
                    <a:pt x="1925208" y="1228940"/>
                  </a:cubicBezTo>
                  <a:cubicBezTo>
                    <a:pt x="1833510" y="1073957"/>
                    <a:pt x="2071151" y="935763"/>
                    <a:pt x="2258422" y="934471"/>
                  </a:cubicBezTo>
                  <a:cubicBezTo>
                    <a:pt x="2445693" y="933179"/>
                    <a:pt x="2864147" y="1225065"/>
                    <a:pt x="3048835" y="1221190"/>
                  </a:cubicBezTo>
                  <a:cubicBezTo>
                    <a:pt x="3233523" y="1217315"/>
                    <a:pt x="3465997" y="1068790"/>
                    <a:pt x="3366550" y="911224"/>
                  </a:cubicBezTo>
                  <a:cubicBezTo>
                    <a:pt x="3267103" y="753658"/>
                    <a:pt x="2502520" y="415279"/>
                    <a:pt x="2452151" y="275794"/>
                  </a:cubicBezTo>
                  <a:cubicBezTo>
                    <a:pt x="2401782" y="136309"/>
                    <a:pt x="2716914" y="-129745"/>
                    <a:pt x="3064334" y="74316"/>
                  </a:cubicBezTo>
                  <a:cubicBezTo>
                    <a:pt x="3411754" y="278377"/>
                    <a:pt x="4173754" y="804027"/>
                    <a:pt x="4536673" y="849231"/>
                  </a:cubicBezTo>
                  <a:cubicBezTo>
                    <a:pt x="4899592" y="894435"/>
                    <a:pt x="5447198" y="362326"/>
                    <a:pt x="5660300" y="252546"/>
                  </a:cubicBezTo>
                </a:path>
              </a:pathLst>
            </a:custGeom>
            <a:noFill/>
            <a:ln cap="flat" cmpd="sng" w="254000">
              <a:solidFill>
                <a:srgbClr val="182839">
                  <a:alpha val="32941"/>
                </a:srgbClr>
              </a:solidFill>
              <a:prstDash val="solid"/>
              <a:miter lim="800000"/>
              <a:headEnd len="sm" w="sm" type="none"/>
              <a:tailEnd len="sm" w="sm" type="none"/>
            </a:ln>
            <a:effectLst>
              <a:outerShdw rotWithShape="0" algn="ctr" dir="5400000" dist="50800">
                <a:srgbClr val="000000">
                  <a:alpha val="60784"/>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sp>
          <p:nvSpPr>
            <p:cNvPr id="93" name="Google Shape;93;p14"/>
            <p:cNvSpPr/>
            <p:nvPr/>
          </p:nvSpPr>
          <p:spPr>
            <a:xfrm>
              <a:off x="0" y="2372219"/>
              <a:ext cx="9382456" cy="4708821"/>
            </a:xfrm>
            <a:custGeom>
              <a:rect b="b" l="l" r="r" t="t"/>
              <a:pathLst>
                <a:path extrusionOk="0" h="2840763" w="5660300">
                  <a:moveTo>
                    <a:pt x="3418" y="2840763"/>
                  </a:moveTo>
                  <a:cubicBezTo>
                    <a:pt x="-37265" y="1792689"/>
                    <a:pt x="291428" y="1392963"/>
                    <a:pt x="662096" y="1267685"/>
                  </a:cubicBezTo>
                  <a:cubicBezTo>
                    <a:pt x="1032764" y="1142407"/>
                    <a:pt x="1869673" y="1989647"/>
                    <a:pt x="2227426" y="2089095"/>
                  </a:cubicBezTo>
                  <a:cubicBezTo>
                    <a:pt x="2585179" y="2188543"/>
                    <a:pt x="2858982" y="2007729"/>
                    <a:pt x="2808612" y="1864370"/>
                  </a:cubicBezTo>
                  <a:cubicBezTo>
                    <a:pt x="2758242" y="1721011"/>
                    <a:pt x="2016906" y="1383923"/>
                    <a:pt x="1925208" y="1228940"/>
                  </a:cubicBezTo>
                  <a:cubicBezTo>
                    <a:pt x="1833510" y="1073957"/>
                    <a:pt x="2071151" y="935763"/>
                    <a:pt x="2258422" y="934471"/>
                  </a:cubicBezTo>
                  <a:cubicBezTo>
                    <a:pt x="2445693" y="933179"/>
                    <a:pt x="2864147" y="1225065"/>
                    <a:pt x="3048835" y="1221190"/>
                  </a:cubicBezTo>
                  <a:cubicBezTo>
                    <a:pt x="3233523" y="1217315"/>
                    <a:pt x="3465997" y="1068790"/>
                    <a:pt x="3366550" y="911224"/>
                  </a:cubicBezTo>
                  <a:cubicBezTo>
                    <a:pt x="3267103" y="753658"/>
                    <a:pt x="2502520" y="415279"/>
                    <a:pt x="2452151" y="275794"/>
                  </a:cubicBezTo>
                  <a:cubicBezTo>
                    <a:pt x="2401782" y="136309"/>
                    <a:pt x="2716914" y="-129745"/>
                    <a:pt x="3064334" y="74316"/>
                  </a:cubicBezTo>
                  <a:cubicBezTo>
                    <a:pt x="3411754" y="278377"/>
                    <a:pt x="4173754" y="804027"/>
                    <a:pt x="4536673" y="849231"/>
                  </a:cubicBezTo>
                  <a:cubicBezTo>
                    <a:pt x="4899592" y="894435"/>
                    <a:pt x="5447198" y="362326"/>
                    <a:pt x="5660300" y="252546"/>
                  </a:cubicBezTo>
                </a:path>
              </a:pathLst>
            </a:custGeom>
            <a:noFill/>
            <a:ln cap="flat" cmpd="sng" w="254000">
              <a:solidFill>
                <a:srgbClr val="36475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sp>
          <p:nvSpPr>
            <p:cNvPr id="94" name="Google Shape;94;p14"/>
            <p:cNvSpPr/>
            <p:nvPr/>
          </p:nvSpPr>
          <p:spPr>
            <a:xfrm>
              <a:off x="0" y="2372219"/>
              <a:ext cx="9382456" cy="4708821"/>
            </a:xfrm>
            <a:custGeom>
              <a:rect b="b" l="l" r="r" t="t"/>
              <a:pathLst>
                <a:path extrusionOk="0" h="2840763" w="5660300">
                  <a:moveTo>
                    <a:pt x="3418" y="2840763"/>
                  </a:moveTo>
                  <a:cubicBezTo>
                    <a:pt x="-37265" y="1792689"/>
                    <a:pt x="291428" y="1392963"/>
                    <a:pt x="662096" y="1267685"/>
                  </a:cubicBezTo>
                  <a:cubicBezTo>
                    <a:pt x="1032764" y="1142407"/>
                    <a:pt x="1869673" y="1989647"/>
                    <a:pt x="2227426" y="2089095"/>
                  </a:cubicBezTo>
                  <a:cubicBezTo>
                    <a:pt x="2585179" y="2188543"/>
                    <a:pt x="2858982" y="2007729"/>
                    <a:pt x="2808612" y="1864370"/>
                  </a:cubicBezTo>
                  <a:cubicBezTo>
                    <a:pt x="2758242" y="1721011"/>
                    <a:pt x="2016906" y="1383923"/>
                    <a:pt x="1925208" y="1228940"/>
                  </a:cubicBezTo>
                  <a:cubicBezTo>
                    <a:pt x="1833510" y="1073957"/>
                    <a:pt x="2071151" y="935763"/>
                    <a:pt x="2258422" y="934471"/>
                  </a:cubicBezTo>
                  <a:cubicBezTo>
                    <a:pt x="2445693" y="933179"/>
                    <a:pt x="2864147" y="1225065"/>
                    <a:pt x="3048835" y="1221190"/>
                  </a:cubicBezTo>
                  <a:cubicBezTo>
                    <a:pt x="3233523" y="1217315"/>
                    <a:pt x="3465997" y="1068790"/>
                    <a:pt x="3366550" y="911224"/>
                  </a:cubicBezTo>
                  <a:cubicBezTo>
                    <a:pt x="3267103" y="753658"/>
                    <a:pt x="2502520" y="415279"/>
                    <a:pt x="2452151" y="275794"/>
                  </a:cubicBezTo>
                  <a:cubicBezTo>
                    <a:pt x="2401782" y="136309"/>
                    <a:pt x="2716914" y="-129745"/>
                    <a:pt x="3064334" y="74316"/>
                  </a:cubicBezTo>
                  <a:cubicBezTo>
                    <a:pt x="3411754" y="278377"/>
                    <a:pt x="4173754" y="804027"/>
                    <a:pt x="4536673" y="849231"/>
                  </a:cubicBezTo>
                  <a:cubicBezTo>
                    <a:pt x="4899592" y="894435"/>
                    <a:pt x="5447198" y="362326"/>
                    <a:pt x="5660300" y="252546"/>
                  </a:cubicBezTo>
                </a:path>
              </a:pathLst>
            </a:custGeom>
            <a:noFill/>
            <a:ln cap="flat" cmpd="sng" w="25400">
              <a:solidFill>
                <a:srgbClr val="C8E4F2"/>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grpSp>
      <p:sp>
        <p:nvSpPr>
          <p:cNvPr id="95" name="Google Shape;95;p14"/>
          <p:cNvSpPr/>
          <p:nvPr/>
        </p:nvSpPr>
        <p:spPr>
          <a:xfrm rot="8100000">
            <a:off x="1181117" y="1390560"/>
            <a:ext cx="758236" cy="758236"/>
          </a:xfrm>
          <a:prstGeom prst="teardrop">
            <a:avLst>
              <a:gd fmla="val 100000" name="adj"/>
            </a:avLst>
          </a:prstGeom>
          <a:solidFill>
            <a:srgbClr val="77C0E0"/>
          </a:solidFill>
          <a:ln>
            <a:noFill/>
          </a:ln>
          <a:effectLst>
            <a:outerShdw blurRad="76200" kx="-1200000" rotWithShape="0" algn="bl" sy="23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sp>
        <p:nvSpPr>
          <p:cNvPr id="96" name="Google Shape;96;p14"/>
          <p:cNvSpPr/>
          <p:nvPr/>
        </p:nvSpPr>
        <p:spPr>
          <a:xfrm rot="8100000">
            <a:off x="3008903" y="3666904"/>
            <a:ext cx="771343" cy="744124"/>
          </a:xfrm>
          <a:prstGeom prst="teardrop">
            <a:avLst>
              <a:gd fmla="val 100000" name="adj"/>
            </a:avLst>
          </a:prstGeom>
          <a:solidFill>
            <a:srgbClr val="FFD966"/>
          </a:solidFill>
          <a:ln>
            <a:noFill/>
          </a:ln>
          <a:effectLst>
            <a:outerShdw blurRad="76200" kx="-1200000" rotWithShape="0" algn="bl" sy="23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sp>
        <p:nvSpPr>
          <p:cNvPr id="97" name="Google Shape;97;p14"/>
          <p:cNvSpPr/>
          <p:nvPr/>
        </p:nvSpPr>
        <p:spPr>
          <a:xfrm rot="8100000">
            <a:off x="5287671" y="600030"/>
            <a:ext cx="758236" cy="758236"/>
          </a:xfrm>
          <a:prstGeom prst="teardrop">
            <a:avLst>
              <a:gd fmla="val 100000" name="adj"/>
            </a:avLst>
          </a:prstGeom>
          <a:solidFill>
            <a:srgbClr val="D9A1C6"/>
          </a:solidFill>
          <a:ln>
            <a:noFill/>
          </a:ln>
          <a:effectLst>
            <a:outerShdw blurRad="76200" kx="-1200000" rotWithShape="0" algn="bl" sy="23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sp>
        <p:nvSpPr>
          <p:cNvPr id="98" name="Google Shape;98;p14"/>
          <p:cNvSpPr/>
          <p:nvPr/>
        </p:nvSpPr>
        <p:spPr>
          <a:xfrm rot="8100000">
            <a:off x="8028014" y="3217803"/>
            <a:ext cx="758236" cy="758236"/>
          </a:xfrm>
          <a:prstGeom prst="teardrop">
            <a:avLst>
              <a:gd fmla="val 100000" name="adj"/>
            </a:avLst>
          </a:prstGeom>
          <a:solidFill>
            <a:srgbClr val="B3B7FF"/>
          </a:solidFill>
          <a:ln>
            <a:noFill/>
          </a:ln>
          <a:effectLst>
            <a:outerShdw blurRad="76200" kx="-1200000" rotWithShape="0" algn="bl" sy="23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sp>
        <p:nvSpPr>
          <p:cNvPr id="99" name="Google Shape;99;p14"/>
          <p:cNvSpPr txBox="1"/>
          <p:nvPr/>
        </p:nvSpPr>
        <p:spPr>
          <a:xfrm>
            <a:off x="1986087" y="1490728"/>
            <a:ext cx="1483254" cy="221088"/>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rgbClr val="77C0E0"/>
              </a:buClr>
              <a:buSzPts val="1800"/>
              <a:buFont typeface="Roboto"/>
              <a:buNone/>
            </a:pPr>
            <a:r>
              <a:rPr b="1" i="0" lang="en-US" sz="1800" u="none" cap="none" strike="noStrike">
                <a:solidFill>
                  <a:srgbClr val="77C0E0"/>
                </a:solidFill>
                <a:latin typeface="Roboto"/>
                <a:ea typeface="Roboto"/>
                <a:cs typeface="Roboto"/>
                <a:sym typeface="Roboto"/>
              </a:rPr>
              <a:t>PREPARE</a:t>
            </a:r>
            <a:endParaRPr b="1" i="0" sz="800" u="none" cap="none" strike="noStrike">
              <a:solidFill>
                <a:srgbClr val="77C0E0"/>
              </a:solidFill>
              <a:latin typeface="Roboto"/>
              <a:ea typeface="Roboto"/>
              <a:cs typeface="Roboto"/>
              <a:sym typeface="Roboto"/>
            </a:endParaRPr>
          </a:p>
        </p:txBody>
      </p:sp>
      <p:sp>
        <p:nvSpPr>
          <p:cNvPr id="100" name="Google Shape;100;p14"/>
          <p:cNvSpPr txBox="1"/>
          <p:nvPr/>
        </p:nvSpPr>
        <p:spPr>
          <a:xfrm>
            <a:off x="1986087" y="1789586"/>
            <a:ext cx="1437652" cy="57824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B9D6E3"/>
              </a:buClr>
              <a:buSzPts val="1000"/>
              <a:buFont typeface="Calibri"/>
              <a:buNone/>
            </a:pPr>
            <a:r>
              <a:rPr b="1" i="0" lang="en-US" sz="1000" u="none" cap="none" strike="noStrike">
                <a:solidFill>
                  <a:srgbClr val="B9D6E3"/>
                </a:solidFill>
                <a:latin typeface="Calibri"/>
                <a:ea typeface="Calibri"/>
                <a:cs typeface="Calibri"/>
                <a:sym typeface="Calibri"/>
              </a:rPr>
              <a:t>Outline your vision and specify your goals. </a:t>
            </a:r>
            <a:endParaRPr/>
          </a:p>
        </p:txBody>
      </p:sp>
      <p:sp>
        <p:nvSpPr>
          <p:cNvPr id="101" name="Google Shape;101;p14"/>
          <p:cNvSpPr txBox="1"/>
          <p:nvPr/>
        </p:nvSpPr>
        <p:spPr>
          <a:xfrm>
            <a:off x="0" y="95184"/>
            <a:ext cx="12136095" cy="430887"/>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b="1" i="0" lang="en-US" sz="2200" u="none" cap="none" strike="noStrike">
                <a:solidFill>
                  <a:srgbClr val="C8E4F2"/>
                </a:solidFill>
                <a:latin typeface="Roboto"/>
                <a:ea typeface="Roboto"/>
                <a:cs typeface="Roboto"/>
                <a:sym typeface="Roboto"/>
              </a:rPr>
              <a:t>Establishing Institutional Family Engagement in Research (FER) Programs: A ROADMAP</a:t>
            </a:r>
            <a:endParaRPr/>
          </a:p>
        </p:txBody>
      </p:sp>
      <p:sp>
        <p:nvSpPr>
          <p:cNvPr id="102" name="Google Shape;102;p14"/>
          <p:cNvSpPr/>
          <p:nvPr/>
        </p:nvSpPr>
        <p:spPr>
          <a:xfrm>
            <a:off x="2081454" y="1185942"/>
            <a:ext cx="107165" cy="107165"/>
          </a:xfrm>
          <a:prstGeom prst="ellipse">
            <a:avLst/>
          </a:prstGeom>
          <a:solidFill>
            <a:srgbClr val="77C0E0"/>
          </a:solidFill>
          <a:ln>
            <a:noFill/>
          </a:ln>
        </p:spPr>
        <p:txBody>
          <a:bodyPr anchorCtr="0" anchor="ctr" bIns="60950" lIns="121900" spcFirstLastPara="1" rIns="121900" wrap="square" tIns="60950">
            <a:noAutofit/>
          </a:bodyPr>
          <a:lstStyle/>
          <a:p>
            <a:pPr indent="0" lvl="0" marL="0" marR="0" rtl="0" algn="ctr">
              <a:spcBef>
                <a:spcPts val="0"/>
              </a:spcBef>
              <a:spcAft>
                <a:spcPts val="0"/>
              </a:spcAft>
              <a:buNone/>
            </a:pPr>
            <a:r>
              <a:t/>
            </a:r>
            <a:endParaRPr sz="1200">
              <a:solidFill>
                <a:schemeClr val="lt1"/>
              </a:solidFill>
              <a:latin typeface="Calibri"/>
              <a:ea typeface="Calibri"/>
              <a:cs typeface="Calibri"/>
              <a:sym typeface="Calibri"/>
            </a:endParaRPr>
          </a:p>
        </p:txBody>
      </p:sp>
      <p:cxnSp>
        <p:nvCxnSpPr>
          <p:cNvPr id="103" name="Google Shape;103;p14"/>
          <p:cNvCxnSpPr/>
          <p:nvPr/>
        </p:nvCxnSpPr>
        <p:spPr>
          <a:xfrm>
            <a:off x="2689309" y="4396645"/>
            <a:ext cx="0" cy="415931"/>
          </a:xfrm>
          <a:prstGeom prst="straightConnector1">
            <a:avLst/>
          </a:prstGeom>
          <a:noFill/>
          <a:ln cap="rnd" cmpd="sng" w="19050">
            <a:solidFill>
              <a:srgbClr val="182839"/>
            </a:solidFill>
            <a:prstDash val="solid"/>
            <a:round/>
            <a:headEnd len="sm" w="sm" type="none"/>
            <a:tailEnd len="sm" w="sm" type="none"/>
          </a:ln>
        </p:spPr>
      </p:cxnSp>
      <p:sp>
        <p:nvSpPr>
          <p:cNvPr id="104" name="Google Shape;104;p14"/>
          <p:cNvSpPr txBox="1"/>
          <p:nvPr/>
        </p:nvSpPr>
        <p:spPr>
          <a:xfrm>
            <a:off x="2346095" y="4700355"/>
            <a:ext cx="1805245" cy="306659"/>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rgbClr val="FFD966"/>
              </a:buClr>
              <a:buSzPts val="1800"/>
              <a:buFont typeface="Roboto"/>
              <a:buNone/>
            </a:pPr>
            <a:r>
              <a:rPr b="1" i="0" lang="en-US" sz="1800" u="none">
                <a:solidFill>
                  <a:srgbClr val="FFD966"/>
                </a:solidFill>
                <a:latin typeface="Roboto"/>
                <a:ea typeface="Roboto"/>
                <a:cs typeface="Roboto"/>
                <a:sym typeface="Roboto"/>
              </a:rPr>
              <a:t>PLAN</a:t>
            </a:r>
            <a:endParaRPr/>
          </a:p>
        </p:txBody>
      </p:sp>
      <p:sp>
        <p:nvSpPr>
          <p:cNvPr id="105" name="Google Shape;105;p14"/>
          <p:cNvSpPr txBox="1"/>
          <p:nvPr/>
        </p:nvSpPr>
        <p:spPr>
          <a:xfrm>
            <a:off x="2342000" y="4983969"/>
            <a:ext cx="1717936" cy="47838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B9D6E3"/>
              </a:buClr>
              <a:buSzPts val="1000"/>
              <a:buFont typeface="Calibri"/>
              <a:buNone/>
            </a:pPr>
            <a:r>
              <a:rPr b="1" i="0" lang="en-US" sz="1000" u="none">
                <a:solidFill>
                  <a:srgbClr val="B9D6E3"/>
                </a:solidFill>
                <a:latin typeface="Calibri"/>
                <a:ea typeface="Calibri"/>
                <a:cs typeface="Calibri"/>
                <a:sym typeface="Calibri"/>
              </a:rPr>
              <a:t>Develop a plan of action, conduct an environmental scan and needs assessment.</a:t>
            </a:r>
            <a:endParaRPr/>
          </a:p>
        </p:txBody>
      </p:sp>
      <p:sp>
        <p:nvSpPr>
          <p:cNvPr id="106" name="Google Shape;106;p14"/>
          <p:cNvSpPr/>
          <p:nvPr/>
        </p:nvSpPr>
        <p:spPr>
          <a:xfrm>
            <a:off x="2469688" y="4402085"/>
            <a:ext cx="107165" cy="107165"/>
          </a:xfrm>
          <a:prstGeom prst="ellipse">
            <a:avLst/>
          </a:prstGeom>
          <a:solidFill>
            <a:srgbClr val="FFD966"/>
          </a:solidFill>
          <a:ln>
            <a:noFill/>
          </a:ln>
        </p:spPr>
        <p:txBody>
          <a:bodyPr anchorCtr="0" anchor="ctr" bIns="60950" lIns="121900" spcFirstLastPara="1" rIns="121900" wrap="square" tIns="60950">
            <a:noAutofit/>
          </a:bodyPr>
          <a:lstStyle/>
          <a:p>
            <a:pPr indent="0" lvl="0" marL="0" marR="0" rtl="0" algn="ctr">
              <a:spcBef>
                <a:spcPts val="0"/>
              </a:spcBef>
              <a:spcAft>
                <a:spcPts val="0"/>
              </a:spcAft>
              <a:buNone/>
            </a:pPr>
            <a:r>
              <a:t/>
            </a:r>
            <a:endParaRPr sz="1200">
              <a:solidFill>
                <a:schemeClr val="lt1"/>
              </a:solidFill>
              <a:latin typeface="Calibri"/>
              <a:ea typeface="Calibri"/>
              <a:cs typeface="Calibri"/>
              <a:sym typeface="Calibri"/>
            </a:endParaRPr>
          </a:p>
        </p:txBody>
      </p:sp>
      <p:cxnSp>
        <p:nvCxnSpPr>
          <p:cNvPr id="107" name="Google Shape;107;p14"/>
          <p:cNvCxnSpPr/>
          <p:nvPr/>
        </p:nvCxnSpPr>
        <p:spPr>
          <a:xfrm>
            <a:off x="6380860" y="634297"/>
            <a:ext cx="0" cy="415931"/>
          </a:xfrm>
          <a:prstGeom prst="straightConnector1">
            <a:avLst/>
          </a:prstGeom>
          <a:noFill/>
          <a:ln cap="rnd" cmpd="sng" w="19050">
            <a:solidFill>
              <a:srgbClr val="182839"/>
            </a:solidFill>
            <a:prstDash val="solid"/>
            <a:round/>
            <a:headEnd len="sm" w="sm" type="none"/>
            <a:tailEnd len="sm" w="sm" type="none"/>
          </a:ln>
        </p:spPr>
      </p:cxnSp>
      <p:sp>
        <p:nvSpPr>
          <p:cNvPr id="108" name="Google Shape;108;p14"/>
          <p:cNvSpPr txBox="1"/>
          <p:nvPr/>
        </p:nvSpPr>
        <p:spPr>
          <a:xfrm>
            <a:off x="6055991" y="890340"/>
            <a:ext cx="1501256" cy="221088"/>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rgbClr val="D9A1C6"/>
              </a:buClr>
              <a:buSzPts val="1800"/>
              <a:buFont typeface="Roboto"/>
              <a:buNone/>
            </a:pPr>
            <a:r>
              <a:rPr b="1" i="0" lang="en-US" sz="1800" u="none">
                <a:solidFill>
                  <a:srgbClr val="D9A1C6"/>
                </a:solidFill>
                <a:latin typeface="Roboto"/>
                <a:ea typeface="Roboto"/>
                <a:cs typeface="Roboto"/>
                <a:sym typeface="Roboto"/>
              </a:rPr>
              <a:t>SUSTAIN</a:t>
            </a:r>
            <a:endParaRPr/>
          </a:p>
        </p:txBody>
      </p:sp>
      <p:sp>
        <p:nvSpPr>
          <p:cNvPr id="109" name="Google Shape;109;p14"/>
          <p:cNvSpPr txBox="1"/>
          <p:nvPr/>
        </p:nvSpPr>
        <p:spPr>
          <a:xfrm>
            <a:off x="6100153" y="1138736"/>
            <a:ext cx="2067866" cy="47838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B9D6E3"/>
              </a:buClr>
              <a:buSzPts val="1000"/>
              <a:buFont typeface="Calibri"/>
              <a:buNone/>
            </a:pPr>
            <a:r>
              <a:rPr b="1" i="0" lang="en-US" sz="1000" u="none">
                <a:solidFill>
                  <a:srgbClr val="B9D6E3"/>
                </a:solidFill>
                <a:latin typeface="Calibri"/>
                <a:ea typeface="Calibri"/>
                <a:cs typeface="Calibri"/>
                <a:sym typeface="Calibri"/>
              </a:rPr>
              <a:t>Conduct a program evaluation and accountability assessment, secure resources and funds, and develop resources for maturation.</a:t>
            </a:r>
            <a:endParaRPr/>
          </a:p>
        </p:txBody>
      </p:sp>
      <p:sp>
        <p:nvSpPr>
          <p:cNvPr id="110" name="Google Shape;110;p14"/>
          <p:cNvSpPr/>
          <p:nvPr/>
        </p:nvSpPr>
        <p:spPr>
          <a:xfrm>
            <a:off x="6163816" y="636978"/>
            <a:ext cx="107165" cy="107165"/>
          </a:xfrm>
          <a:prstGeom prst="ellipse">
            <a:avLst/>
          </a:prstGeom>
          <a:solidFill>
            <a:srgbClr val="D9A1C6"/>
          </a:solidFill>
          <a:ln>
            <a:noFill/>
          </a:ln>
        </p:spPr>
        <p:txBody>
          <a:bodyPr anchorCtr="0" anchor="ctr" bIns="60950" lIns="121900" spcFirstLastPara="1" rIns="121900" wrap="square" tIns="60950">
            <a:noAutofit/>
          </a:bodyPr>
          <a:lstStyle/>
          <a:p>
            <a:pPr indent="0" lvl="0" marL="0" marR="0" rtl="0" algn="ctr">
              <a:spcBef>
                <a:spcPts val="0"/>
              </a:spcBef>
              <a:spcAft>
                <a:spcPts val="0"/>
              </a:spcAft>
              <a:buNone/>
            </a:pPr>
            <a:r>
              <a:t/>
            </a:r>
            <a:endParaRPr sz="1200">
              <a:solidFill>
                <a:schemeClr val="lt1"/>
              </a:solidFill>
              <a:latin typeface="Calibri"/>
              <a:ea typeface="Calibri"/>
              <a:cs typeface="Calibri"/>
              <a:sym typeface="Calibri"/>
            </a:endParaRPr>
          </a:p>
        </p:txBody>
      </p:sp>
      <p:cxnSp>
        <p:nvCxnSpPr>
          <p:cNvPr id="111" name="Google Shape;111;p14"/>
          <p:cNvCxnSpPr/>
          <p:nvPr/>
        </p:nvCxnSpPr>
        <p:spPr>
          <a:xfrm>
            <a:off x="8521597" y="4243827"/>
            <a:ext cx="0" cy="415931"/>
          </a:xfrm>
          <a:prstGeom prst="straightConnector1">
            <a:avLst/>
          </a:prstGeom>
          <a:noFill/>
          <a:ln cap="rnd" cmpd="sng" w="19050">
            <a:solidFill>
              <a:srgbClr val="182839"/>
            </a:solidFill>
            <a:prstDash val="solid"/>
            <a:round/>
            <a:headEnd len="sm" w="sm" type="none"/>
            <a:tailEnd len="sm" w="sm" type="none"/>
          </a:ln>
        </p:spPr>
      </p:cxnSp>
      <p:sp>
        <p:nvSpPr>
          <p:cNvPr id="112" name="Google Shape;112;p14"/>
          <p:cNvSpPr txBox="1"/>
          <p:nvPr/>
        </p:nvSpPr>
        <p:spPr>
          <a:xfrm>
            <a:off x="8194184" y="4491574"/>
            <a:ext cx="1334651" cy="221088"/>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rgbClr val="B3B7FF"/>
              </a:buClr>
              <a:buSzPts val="1800"/>
              <a:buFont typeface="Roboto"/>
              <a:buNone/>
            </a:pPr>
            <a:r>
              <a:rPr b="1" i="0" lang="en-US" sz="1800" u="none">
                <a:solidFill>
                  <a:srgbClr val="B3B7FF"/>
                </a:solidFill>
                <a:latin typeface="Roboto"/>
                <a:ea typeface="Roboto"/>
                <a:cs typeface="Roboto"/>
                <a:sym typeface="Roboto"/>
              </a:rPr>
              <a:t>EXPAND</a:t>
            </a:r>
            <a:endParaRPr/>
          </a:p>
        </p:txBody>
      </p:sp>
      <p:sp>
        <p:nvSpPr>
          <p:cNvPr id="113" name="Google Shape;113;p14"/>
          <p:cNvSpPr txBox="1"/>
          <p:nvPr/>
        </p:nvSpPr>
        <p:spPr>
          <a:xfrm>
            <a:off x="8186883" y="4719488"/>
            <a:ext cx="1334651" cy="478387"/>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rgbClr val="B9D6E3"/>
              </a:buClr>
              <a:buSzPts val="1000"/>
              <a:buFont typeface="Calibri"/>
              <a:buNone/>
            </a:pPr>
            <a:r>
              <a:rPr b="1" i="0" lang="en-US" sz="1000" u="none">
                <a:solidFill>
                  <a:srgbClr val="B9D6E3"/>
                </a:solidFill>
                <a:latin typeface="Calibri"/>
                <a:ea typeface="Calibri"/>
                <a:cs typeface="Calibri"/>
                <a:sym typeface="Calibri"/>
              </a:rPr>
              <a:t>Assess growth opportunities, training, secure resources for growth.</a:t>
            </a:r>
            <a:endParaRPr/>
          </a:p>
        </p:txBody>
      </p:sp>
      <p:sp>
        <p:nvSpPr>
          <p:cNvPr id="114" name="Google Shape;114;p14"/>
          <p:cNvSpPr/>
          <p:nvPr/>
        </p:nvSpPr>
        <p:spPr>
          <a:xfrm>
            <a:off x="8296415" y="4235592"/>
            <a:ext cx="107165" cy="107165"/>
          </a:xfrm>
          <a:prstGeom prst="ellipse">
            <a:avLst/>
          </a:prstGeom>
          <a:solidFill>
            <a:srgbClr val="B3B7FF"/>
          </a:solidFill>
          <a:ln>
            <a:noFill/>
          </a:ln>
        </p:spPr>
        <p:txBody>
          <a:bodyPr anchorCtr="0" anchor="ctr" bIns="60950" lIns="121900" spcFirstLastPara="1" rIns="121900" wrap="square" tIns="60950">
            <a:noAutofit/>
          </a:bodyPr>
          <a:lstStyle/>
          <a:p>
            <a:pPr indent="0" lvl="0" marL="0" marR="0" rtl="0" algn="ctr">
              <a:spcBef>
                <a:spcPts val="0"/>
              </a:spcBef>
              <a:spcAft>
                <a:spcPts val="0"/>
              </a:spcAft>
              <a:buNone/>
            </a:pPr>
            <a:r>
              <a:t/>
            </a:r>
            <a:endParaRPr sz="1200">
              <a:solidFill>
                <a:schemeClr val="lt1"/>
              </a:solidFill>
              <a:latin typeface="Calibri"/>
              <a:ea typeface="Calibri"/>
              <a:cs typeface="Calibri"/>
              <a:sym typeface="Calibri"/>
            </a:endParaRPr>
          </a:p>
        </p:txBody>
      </p:sp>
      <p:sp>
        <p:nvSpPr>
          <p:cNvPr id="115" name="Google Shape;115;p14"/>
          <p:cNvSpPr/>
          <p:nvPr/>
        </p:nvSpPr>
        <p:spPr>
          <a:xfrm rot="8100000">
            <a:off x="4948836" y="2913652"/>
            <a:ext cx="758236" cy="758236"/>
          </a:xfrm>
          <a:prstGeom prst="teardrop">
            <a:avLst>
              <a:gd fmla="val 100000" name="adj"/>
            </a:avLst>
          </a:prstGeom>
          <a:solidFill>
            <a:srgbClr val="2BBF9F"/>
          </a:solidFill>
          <a:ln>
            <a:noFill/>
          </a:ln>
          <a:effectLst>
            <a:outerShdw blurRad="76200" kx="-1200000" rotWithShape="0" algn="bl" sy="23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116" name="Google Shape;116;p14"/>
          <p:cNvSpPr txBox="1"/>
          <p:nvPr/>
        </p:nvSpPr>
        <p:spPr>
          <a:xfrm>
            <a:off x="5320625" y="4155512"/>
            <a:ext cx="1805245" cy="306659"/>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rgbClr val="2BBF9F"/>
              </a:buClr>
              <a:buSzPts val="1800"/>
              <a:buFont typeface="Roboto"/>
              <a:buNone/>
            </a:pPr>
            <a:r>
              <a:rPr b="1" i="0" lang="en-US" sz="1800" u="none">
                <a:solidFill>
                  <a:srgbClr val="2BBF9F"/>
                </a:solidFill>
                <a:latin typeface="Roboto"/>
                <a:ea typeface="Roboto"/>
                <a:cs typeface="Roboto"/>
                <a:sym typeface="Roboto"/>
              </a:rPr>
              <a:t>IMPLEMENT</a:t>
            </a:r>
            <a:endParaRPr/>
          </a:p>
        </p:txBody>
      </p:sp>
      <p:sp>
        <p:nvSpPr>
          <p:cNvPr id="117" name="Google Shape;117;p14"/>
          <p:cNvSpPr txBox="1"/>
          <p:nvPr/>
        </p:nvSpPr>
        <p:spPr>
          <a:xfrm>
            <a:off x="5345758" y="4396118"/>
            <a:ext cx="1528606" cy="478387"/>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rgbClr val="B9D6E3"/>
              </a:buClr>
              <a:buSzPts val="1000"/>
              <a:buFont typeface="Calibri"/>
              <a:buNone/>
            </a:pPr>
            <a:r>
              <a:rPr b="1" i="0" lang="en-US" sz="1000" u="none">
                <a:solidFill>
                  <a:srgbClr val="B9D6E3"/>
                </a:solidFill>
                <a:latin typeface="Calibri"/>
                <a:ea typeface="Calibri"/>
                <a:cs typeface="Calibri"/>
                <a:sym typeface="Calibri"/>
              </a:rPr>
              <a:t>Deploy initiatives, coordinate efforts, and carry out planned projects. </a:t>
            </a:r>
            <a:endParaRPr/>
          </a:p>
        </p:txBody>
      </p:sp>
      <p:cxnSp>
        <p:nvCxnSpPr>
          <p:cNvPr id="118" name="Google Shape;118;p14"/>
          <p:cNvCxnSpPr/>
          <p:nvPr/>
        </p:nvCxnSpPr>
        <p:spPr>
          <a:xfrm>
            <a:off x="5629289" y="3871252"/>
            <a:ext cx="0" cy="415931"/>
          </a:xfrm>
          <a:prstGeom prst="straightConnector1">
            <a:avLst/>
          </a:prstGeom>
          <a:noFill/>
          <a:ln cap="rnd" cmpd="sng" w="19050">
            <a:solidFill>
              <a:srgbClr val="182839"/>
            </a:solidFill>
            <a:prstDash val="solid"/>
            <a:round/>
            <a:headEnd len="sm" w="sm" type="none"/>
            <a:tailEnd len="sm" w="sm" type="none"/>
          </a:ln>
        </p:spPr>
      </p:cxnSp>
      <p:sp>
        <p:nvSpPr>
          <p:cNvPr id="119" name="Google Shape;119;p14"/>
          <p:cNvSpPr/>
          <p:nvPr/>
        </p:nvSpPr>
        <p:spPr>
          <a:xfrm>
            <a:off x="5409250" y="3859862"/>
            <a:ext cx="107165" cy="107165"/>
          </a:xfrm>
          <a:prstGeom prst="ellipse">
            <a:avLst/>
          </a:prstGeom>
          <a:solidFill>
            <a:srgbClr val="2BBF9F"/>
          </a:solidFill>
          <a:ln>
            <a:noFill/>
          </a:ln>
        </p:spPr>
        <p:txBody>
          <a:bodyPr anchorCtr="0" anchor="ctr" bIns="60950" lIns="121900" spcFirstLastPara="1" rIns="121900" wrap="square" tIns="60950">
            <a:noAutofit/>
          </a:bodyPr>
          <a:lstStyle/>
          <a:p>
            <a:pPr indent="0" lvl="0" marL="0" marR="0" rtl="0" algn="ctr">
              <a:spcBef>
                <a:spcPts val="0"/>
              </a:spcBef>
              <a:spcAft>
                <a:spcPts val="0"/>
              </a:spcAft>
              <a:buNone/>
            </a:pPr>
            <a:r>
              <a:t/>
            </a:r>
            <a:endParaRPr sz="1200">
              <a:solidFill>
                <a:schemeClr val="lt1"/>
              </a:solidFill>
              <a:latin typeface="Calibri"/>
              <a:ea typeface="Calibri"/>
              <a:cs typeface="Calibri"/>
              <a:sym typeface="Calibri"/>
            </a:endParaRPr>
          </a:p>
        </p:txBody>
      </p:sp>
      <p:pic>
        <p:nvPicPr>
          <p:cNvPr descr="Shape&#10;&#10;Description automatically generated with low confidence" id="120" name="Google Shape;120;p14"/>
          <p:cNvPicPr preferRelativeResize="0"/>
          <p:nvPr/>
        </p:nvPicPr>
        <p:blipFill rotWithShape="1">
          <a:blip r:embed="rId3">
            <a:alphaModFix/>
          </a:blip>
          <a:srcRect b="0" l="0" r="0" t="0"/>
          <a:stretch/>
        </p:blipFill>
        <p:spPr>
          <a:xfrm>
            <a:off x="3104433" y="3782011"/>
            <a:ext cx="551995" cy="551995"/>
          </a:xfrm>
          <a:prstGeom prst="rect">
            <a:avLst/>
          </a:prstGeom>
          <a:noFill/>
          <a:ln>
            <a:noFill/>
          </a:ln>
        </p:spPr>
      </p:pic>
      <p:pic>
        <p:nvPicPr>
          <p:cNvPr descr="Shape&#10;&#10;Description automatically generated with low confidence" id="121" name="Google Shape;121;p14"/>
          <p:cNvPicPr preferRelativeResize="0"/>
          <p:nvPr/>
        </p:nvPicPr>
        <p:blipFill rotWithShape="1">
          <a:blip r:embed="rId4">
            <a:alphaModFix/>
          </a:blip>
          <a:srcRect b="0" l="0" r="0" t="0"/>
          <a:stretch/>
        </p:blipFill>
        <p:spPr>
          <a:xfrm>
            <a:off x="1252419" y="1465096"/>
            <a:ext cx="593532" cy="593532"/>
          </a:xfrm>
          <a:prstGeom prst="rect">
            <a:avLst/>
          </a:prstGeom>
          <a:noFill/>
          <a:ln>
            <a:noFill/>
          </a:ln>
        </p:spPr>
      </p:pic>
      <p:pic>
        <p:nvPicPr>
          <p:cNvPr descr="Shape&#10;&#10;Description automatically generated with low confidence" id="122" name="Google Shape;122;p14"/>
          <p:cNvPicPr preferRelativeResize="0"/>
          <p:nvPr/>
        </p:nvPicPr>
        <p:blipFill rotWithShape="1">
          <a:blip r:embed="rId5">
            <a:alphaModFix/>
          </a:blip>
          <a:srcRect b="0" l="0" r="0" t="0"/>
          <a:stretch/>
        </p:blipFill>
        <p:spPr>
          <a:xfrm>
            <a:off x="5042420" y="3041311"/>
            <a:ext cx="538902" cy="538902"/>
          </a:xfrm>
          <a:prstGeom prst="rect">
            <a:avLst/>
          </a:prstGeom>
          <a:noFill/>
          <a:ln>
            <a:noFill/>
          </a:ln>
        </p:spPr>
      </p:pic>
      <p:pic>
        <p:nvPicPr>
          <p:cNvPr descr="Shape&#10;&#10;Description automatically generated with low confidence" id="123" name="Google Shape;123;p14"/>
          <p:cNvPicPr preferRelativeResize="0"/>
          <p:nvPr/>
        </p:nvPicPr>
        <p:blipFill rotWithShape="1">
          <a:blip r:embed="rId6">
            <a:alphaModFix/>
          </a:blip>
          <a:srcRect b="0" l="0" r="0" t="0"/>
          <a:stretch/>
        </p:blipFill>
        <p:spPr>
          <a:xfrm>
            <a:off x="5340665" y="656982"/>
            <a:ext cx="672289" cy="672289"/>
          </a:xfrm>
          <a:prstGeom prst="rect">
            <a:avLst/>
          </a:prstGeom>
          <a:noFill/>
          <a:ln>
            <a:noFill/>
          </a:ln>
        </p:spPr>
      </p:pic>
      <p:pic>
        <p:nvPicPr>
          <p:cNvPr descr="Shape&#10;&#10;Description automatically generated with low confidence" id="124" name="Google Shape;124;p14"/>
          <p:cNvPicPr preferRelativeResize="0"/>
          <p:nvPr/>
        </p:nvPicPr>
        <p:blipFill rotWithShape="1">
          <a:blip r:embed="rId7">
            <a:alphaModFix/>
          </a:blip>
          <a:srcRect b="0" l="0" r="0" t="0"/>
          <a:stretch/>
        </p:blipFill>
        <p:spPr>
          <a:xfrm>
            <a:off x="8168019" y="3394356"/>
            <a:ext cx="478225" cy="478225"/>
          </a:xfrm>
          <a:prstGeom prst="rect">
            <a:avLst/>
          </a:prstGeom>
          <a:noFill/>
          <a:ln>
            <a:noFill/>
          </a:ln>
        </p:spPr>
      </p:pic>
      <p:sp>
        <p:nvSpPr>
          <p:cNvPr id="125" name="Google Shape;125;p14"/>
          <p:cNvSpPr txBox="1"/>
          <p:nvPr/>
        </p:nvSpPr>
        <p:spPr>
          <a:xfrm>
            <a:off x="-36282" y="6251472"/>
            <a:ext cx="8285880" cy="55399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000">
                <a:solidFill>
                  <a:srgbClr val="B9D6E3"/>
                </a:solidFill>
                <a:latin typeface="Calibri"/>
                <a:ea typeface="Calibri"/>
                <a:cs typeface="Calibri"/>
                <a:sym typeface="Calibri"/>
              </a:rPr>
              <a:t>This resource was created as part of the McMaster University, CanChild, and Kids Brain Health Network Family Engagement in Research Certificate of Completion Program. Icons from Freepik, Kiranshastry and itim210. Copyright © 2021 (Jean-Christophe Bélisle-Pipon, Kimberly Courtney, Shelley Frappier, Alison Howie). All Rights Reserved.</a:t>
            </a:r>
            <a:endParaRPr/>
          </a:p>
        </p:txBody>
      </p:sp>
      <p:pic>
        <p:nvPicPr>
          <p:cNvPr descr="Logo&#10;&#10;Description automatically generated" id="126" name="Google Shape;126;p14"/>
          <p:cNvPicPr preferRelativeResize="0"/>
          <p:nvPr/>
        </p:nvPicPr>
        <p:blipFill rotWithShape="1">
          <a:blip r:embed="rId8">
            <a:alphaModFix/>
          </a:blip>
          <a:srcRect b="0" l="0" r="0" t="0"/>
          <a:stretch/>
        </p:blipFill>
        <p:spPr>
          <a:xfrm>
            <a:off x="8532371" y="6316222"/>
            <a:ext cx="1163404" cy="275986"/>
          </a:xfrm>
          <a:prstGeom prst="rect">
            <a:avLst/>
          </a:prstGeom>
          <a:noFill/>
          <a:ln>
            <a:noFill/>
          </a:ln>
        </p:spPr>
      </p:pic>
      <p:pic>
        <p:nvPicPr>
          <p:cNvPr descr="A picture containing text&#10;&#10;Description automatically generated" id="127" name="Google Shape;127;p14"/>
          <p:cNvPicPr preferRelativeResize="0"/>
          <p:nvPr/>
        </p:nvPicPr>
        <p:blipFill rotWithShape="1">
          <a:blip r:embed="rId9">
            <a:alphaModFix/>
          </a:blip>
          <a:srcRect b="0" l="0" r="0" t="0"/>
          <a:stretch/>
        </p:blipFill>
        <p:spPr>
          <a:xfrm>
            <a:off x="9805845" y="6295321"/>
            <a:ext cx="1315348" cy="462959"/>
          </a:xfrm>
          <a:prstGeom prst="rect">
            <a:avLst/>
          </a:prstGeom>
          <a:noFill/>
          <a:ln>
            <a:noFill/>
          </a:ln>
        </p:spPr>
      </p:pic>
      <p:pic>
        <p:nvPicPr>
          <p:cNvPr descr="Logo, company name&#10;&#10;Description automatically generated" id="128" name="Google Shape;128;p14"/>
          <p:cNvPicPr preferRelativeResize="0"/>
          <p:nvPr/>
        </p:nvPicPr>
        <p:blipFill rotWithShape="1">
          <a:blip r:embed="rId10">
            <a:alphaModFix/>
          </a:blip>
          <a:srcRect b="0" l="0" r="0" t="0"/>
          <a:stretch/>
        </p:blipFill>
        <p:spPr>
          <a:xfrm>
            <a:off x="11253592" y="6325746"/>
            <a:ext cx="882502" cy="502807"/>
          </a:xfrm>
          <a:prstGeom prst="rect">
            <a:avLst/>
          </a:prstGeom>
          <a:noFill/>
          <a:ln>
            <a:noFill/>
          </a:ln>
        </p:spPr>
      </p:pic>
      <p:pic>
        <p:nvPicPr>
          <p:cNvPr descr="Shape&#10;&#10;Description automatically generated with medium confidence" id="129" name="Google Shape;129;p14"/>
          <p:cNvPicPr preferRelativeResize="0"/>
          <p:nvPr/>
        </p:nvPicPr>
        <p:blipFill rotWithShape="1">
          <a:blip r:embed="rId11">
            <a:alphaModFix/>
          </a:blip>
          <a:srcRect b="0" l="0" r="0" t="0"/>
          <a:stretch/>
        </p:blipFill>
        <p:spPr>
          <a:xfrm rot="-2727075">
            <a:off x="-7020" y="2371760"/>
            <a:ext cx="743620" cy="446453"/>
          </a:xfrm>
          <a:prstGeom prst="rect">
            <a:avLst/>
          </a:prstGeom>
          <a:noFill/>
          <a:ln>
            <a:noFill/>
          </a:ln>
        </p:spPr>
      </p:pic>
      <p:sp>
        <p:nvSpPr>
          <p:cNvPr id="130" name="Google Shape;130;p14"/>
          <p:cNvSpPr/>
          <p:nvPr/>
        </p:nvSpPr>
        <p:spPr>
          <a:xfrm flipH="1" rot="10800000">
            <a:off x="75367" y="3154774"/>
            <a:ext cx="1694415" cy="692427"/>
          </a:xfrm>
          <a:prstGeom prst="wedgeRoundRectCallout">
            <a:avLst>
              <a:gd fmla="val -26873" name="adj1"/>
              <a:gd fmla="val 89804" name="adj2"/>
              <a:gd fmla="val 16667" name="adj3"/>
            </a:avLst>
          </a:prstGeom>
          <a:solidFill>
            <a:srgbClr val="ACB8C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800">
              <a:solidFill>
                <a:srgbClr val="FF0000"/>
              </a:solidFill>
              <a:latin typeface="Calibri"/>
              <a:ea typeface="Calibri"/>
              <a:cs typeface="Calibri"/>
              <a:sym typeface="Calibri"/>
            </a:endParaRPr>
          </a:p>
        </p:txBody>
      </p:sp>
      <p:cxnSp>
        <p:nvCxnSpPr>
          <p:cNvPr id="131" name="Google Shape;131;p14"/>
          <p:cNvCxnSpPr/>
          <p:nvPr/>
        </p:nvCxnSpPr>
        <p:spPr>
          <a:xfrm>
            <a:off x="2315305" y="1184801"/>
            <a:ext cx="0" cy="415931"/>
          </a:xfrm>
          <a:prstGeom prst="straightConnector1">
            <a:avLst/>
          </a:prstGeom>
          <a:noFill/>
          <a:ln cap="rnd" cmpd="sng" w="19050">
            <a:solidFill>
              <a:srgbClr val="182839"/>
            </a:solidFill>
            <a:prstDash val="solid"/>
            <a:round/>
            <a:headEnd len="sm" w="sm" type="none"/>
            <a:tailEnd len="sm" w="sm" type="none"/>
          </a:ln>
        </p:spPr>
      </p:cxnSp>
      <p:sp>
        <p:nvSpPr>
          <p:cNvPr id="132" name="Google Shape;132;p14"/>
          <p:cNvSpPr txBox="1"/>
          <p:nvPr/>
        </p:nvSpPr>
        <p:spPr>
          <a:xfrm>
            <a:off x="9521534" y="530117"/>
            <a:ext cx="2627989" cy="5678478"/>
          </a:xfrm>
          <a:prstGeom prst="rect">
            <a:avLst/>
          </a:prstGeom>
          <a:solidFill>
            <a:srgbClr val="8497B0"/>
          </a:solid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b="1" lang="en-US" sz="1100">
                <a:solidFill>
                  <a:schemeClr val="dk1"/>
                </a:solidFill>
                <a:latin typeface="Calibri"/>
                <a:ea typeface="Calibri"/>
                <a:cs typeface="Calibri"/>
                <a:sym typeface="Calibri"/>
              </a:rPr>
              <a:t>Rationale: </a:t>
            </a:r>
            <a:r>
              <a:rPr lang="en-US" sz="1100">
                <a:solidFill>
                  <a:schemeClr val="dk1"/>
                </a:solidFill>
                <a:latin typeface="Calibri"/>
                <a:ea typeface="Calibri"/>
                <a:cs typeface="Calibri"/>
                <a:sym typeface="Calibri"/>
              </a:rPr>
              <a:t>FER seeks to forge mutually beneficial outcomes between lived experience, research, and clinical expertise. This requires an authentic and sustainable partnership between those with experience and those with expertise. This is not easy, and the road to develop comprehensive programs and an institutional culture that is conductive to FER is paved with many obstacles. It is not surprising, then, that while many guidelines and resources exist, only a handful of institutions have reached a high level of FER maturity and successful integration. </a:t>
            </a:r>
            <a:endParaRPr/>
          </a:p>
          <a:p>
            <a:pPr indent="0" lvl="0" marL="0" marR="0" rtl="0" algn="l">
              <a:spcBef>
                <a:spcPts val="0"/>
              </a:spcBef>
              <a:spcAft>
                <a:spcPts val="0"/>
              </a:spcAft>
              <a:buNone/>
            </a:pPr>
            <a:r>
              <a:t/>
            </a:r>
            <a:endParaRPr sz="3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100">
                <a:solidFill>
                  <a:schemeClr val="dk1"/>
                </a:solidFill>
                <a:latin typeface="Calibri"/>
                <a:ea typeface="Calibri"/>
                <a:cs typeface="Calibri"/>
                <a:sym typeface="Calibri"/>
              </a:rPr>
              <a:t>Who should use the roadmap:</a:t>
            </a:r>
            <a:r>
              <a:rPr lang="en-US" sz="1100">
                <a:solidFill>
                  <a:schemeClr val="dk1"/>
                </a:solidFill>
                <a:latin typeface="Calibri"/>
                <a:ea typeface="Calibri"/>
                <a:cs typeface="Calibri"/>
                <a:sym typeface="Calibri"/>
              </a:rPr>
              <a:t> This roadmap provides high-level guidance to guide institutions (e.g., research centers, hospitals, clinics) to develop or expand their FER programs and activities.</a:t>
            </a:r>
            <a:endParaRPr/>
          </a:p>
          <a:p>
            <a:pPr indent="0" lvl="0" marL="0" marR="0" rtl="0" algn="l">
              <a:spcBef>
                <a:spcPts val="0"/>
              </a:spcBef>
              <a:spcAft>
                <a:spcPts val="0"/>
              </a:spcAft>
              <a:buNone/>
            </a:pPr>
            <a:r>
              <a:t/>
            </a:r>
            <a:endParaRPr sz="4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100">
                <a:solidFill>
                  <a:schemeClr val="dk1"/>
                </a:solidFill>
                <a:latin typeface="Calibri"/>
                <a:ea typeface="Calibri"/>
                <a:cs typeface="Calibri"/>
                <a:sym typeface="Calibri"/>
              </a:rPr>
              <a:t>How to use the roadmap: </a:t>
            </a:r>
            <a:r>
              <a:rPr lang="en-US" sz="1100">
                <a:solidFill>
                  <a:schemeClr val="dk1"/>
                </a:solidFill>
                <a:latin typeface="Calibri"/>
                <a:ea typeface="Calibri"/>
                <a:cs typeface="Calibri"/>
                <a:sym typeface="Calibri"/>
              </a:rPr>
              <a:t>Simply follow the 5 steps and refer to the table below. It is critical that the FER program establishment is done in partnership between researchers, family members, patients, and the institution’s executives.</a:t>
            </a:r>
            <a:endParaRPr/>
          </a:p>
          <a:p>
            <a:pPr indent="0" lvl="0" marL="0" marR="0" rtl="0" algn="l">
              <a:spcBef>
                <a:spcPts val="0"/>
              </a:spcBef>
              <a:spcAft>
                <a:spcPts val="0"/>
              </a:spcAft>
              <a:buNone/>
            </a:pPr>
            <a:r>
              <a:t/>
            </a:r>
            <a:endParaRPr sz="4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100">
                <a:solidFill>
                  <a:schemeClr val="dk1"/>
                </a:solidFill>
                <a:latin typeface="Calibri"/>
                <a:ea typeface="Calibri"/>
                <a:cs typeface="Calibri"/>
                <a:sym typeface="Calibri"/>
              </a:rPr>
              <a:t>Expected Outcomes:</a:t>
            </a:r>
            <a:r>
              <a:rPr lang="en-US" sz="1100">
                <a:solidFill>
                  <a:schemeClr val="dk1"/>
                </a:solidFill>
                <a:latin typeface="Calibri"/>
                <a:ea typeface="Calibri"/>
                <a:cs typeface="Calibri"/>
                <a:sym typeface="Calibri"/>
              </a:rPr>
              <a:t> This will have a direct impact on the institutions themselves, as well as on researchers, families, and patients, who will benefit from building capacity within their institutions and thus form authentic and effective partnerships.</a:t>
            </a:r>
            <a:endParaRPr/>
          </a:p>
        </p:txBody>
      </p:sp>
      <p:sp>
        <p:nvSpPr>
          <p:cNvPr id="133" name="Google Shape;133;p14"/>
          <p:cNvSpPr txBox="1"/>
          <p:nvPr/>
        </p:nvSpPr>
        <p:spPr>
          <a:xfrm>
            <a:off x="101025" y="3154774"/>
            <a:ext cx="1694415"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000">
                <a:solidFill>
                  <a:schemeClr val="dk1"/>
                </a:solidFill>
                <a:latin typeface="Calibri"/>
                <a:ea typeface="Calibri"/>
                <a:cs typeface="Calibri"/>
                <a:sym typeface="Calibri"/>
              </a:rPr>
              <a:t>The driver seat may alternate between family members and researchers, but they’re in this together.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graphicFrame>
        <p:nvGraphicFramePr>
          <p:cNvPr id="138" name="Google Shape;138;p15"/>
          <p:cNvGraphicFramePr/>
          <p:nvPr/>
        </p:nvGraphicFramePr>
        <p:xfrm>
          <a:off x="139485" y="395031"/>
          <a:ext cx="3000000" cy="3000000"/>
        </p:xfrm>
        <a:graphic>
          <a:graphicData uri="http://schemas.openxmlformats.org/drawingml/2006/table">
            <a:tbl>
              <a:tblPr>
                <a:noFill/>
                <a:tableStyleId>{2C92CBF9-37FC-4EB9-86F5-02199A4FE23C}</a:tableStyleId>
              </a:tblPr>
              <a:tblGrid>
                <a:gridCol w="883200"/>
                <a:gridCol w="1472550"/>
                <a:gridCol w="9577950"/>
              </a:tblGrid>
              <a:tr h="195700">
                <a:tc>
                  <a:txBody>
                    <a:bodyPr/>
                    <a:lstStyle/>
                    <a:p>
                      <a:pPr indent="0" lvl="0" marL="0" marR="0" rtl="0" algn="l">
                        <a:spcBef>
                          <a:spcPts val="0"/>
                        </a:spcBef>
                        <a:spcAft>
                          <a:spcPts val="0"/>
                        </a:spcAft>
                        <a:buNone/>
                      </a:pPr>
                      <a:r>
                        <a:rPr b="1" i="0" lang="en-US" sz="1100" u="none" cap="none" strike="noStrike">
                          <a:latin typeface="Calibri"/>
                          <a:ea typeface="Calibri"/>
                          <a:cs typeface="Calibri"/>
                          <a:sym typeface="Calibri"/>
                        </a:rPr>
                        <a:t>Phase</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en-US" sz="1100" u="none" cap="none" strike="noStrike">
                          <a:latin typeface="Calibri"/>
                          <a:ea typeface="Calibri"/>
                          <a:cs typeface="Calibri"/>
                          <a:sym typeface="Calibri"/>
                        </a:rPr>
                        <a:t>Step</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en-US" sz="1100" u="none" cap="none" strike="noStrike">
                          <a:latin typeface="Calibri"/>
                          <a:ea typeface="Calibri"/>
                          <a:cs typeface="Calibri"/>
                          <a:sym typeface="Calibri"/>
                        </a:rPr>
                        <a:t>What to do</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a:txBody>
                    <a:bodyPr/>
                    <a:lstStyle/>
                    <a:p>
                      <a:pPr indent="0" lvl="0" marL="0" marR="0" rtl="0" algn="l">
                        <a:spcBef>
                          <a:spcPts val="0"/>
                        </a:spcBef>
                        <a:spcAft>
                          <a:spcPts val="0"/>
                        </a:spcAft>
                        <a:buNone/>
                      </a:pPr>
                      <a:r>
                        <a:rPr b="1" i="0" lang="en-US" sz="1100" u="none" cap="none" strike="noStrike">
                          <a:solidFill>
                            <a:srgbClr val="000000"/>
                          </a:solidFill>
                          <a:latin typeface="Calibri"/>
                          <a:ea typeface="Calibri"/>
                          <a:cs typeface="Calibri"/>
                          <a:sym typeface="Calibri"/>
                        </a:rPr>
                        <a:t>  Prepare</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77C0E0"/>
                    </a:solidFill>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  Vision &amp; goals</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State the ultimate purpose of developing or expanding FER capacity in the institution and specify the goals that should be pursued.</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rowSpan="9">
                  <a:txBody>
                    <a:bodyPr/>
                    <a:lstStyle/>
                    <a:p>
                      <a:pPr indent="0" lvl="0" marL="0" marR="0" rtl="0" algn="l">
                        <a:spcBef>
                          <a:spcPts val="0"/>
                        </a:spcBef>
                        <a:spcAft>
                          <a:spcPts val="0"/>
                        </a:spcAft>
                        <a:buNone/>
                      </a:pPr>
                      <a:r>
                        <a:rPr b="1" i="0" lang="en-US" sz="1100" u="none" cap="none" strike="noStrike">
                          <a:solidFill>
                            <a:srgbClr val="000000"/>
                          </a:solidFill>
                          <a:latin typeface="Calibri"/>
                          <a:ea typeface="Calibri"/>
                          <a:cs typeface="Calibri"/>
                          <a:sym typeface="Calibri"/>
                        </a:rPr>
                        <a:t>Plan</a:t>
                      </a:r>
                      <a:endParaRPr b="0" i="0" sz="1100" u="none" cap="none" strike="noStrike">
                        <a:latin typeface="Arial"/>
                        <a:ea typeface="Arial"/>
                        <a:cs typeface="Arial"/>
                        <a:sym typeface="Arial"/>
                      </a:endParaRPr>
                    </a:p>
                  </a:txBody>
                  <a:tcPr marT="37825" marB="37825" marR="75650" marL="75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rowSpan="4">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Develop a plan of action to achieve stated goals</a:t>
                      </a:r>
                      <a:endParaRPr b="0" i="0" sz="1100" u="none" cap="none" strike="noStrike">
                        <a:latin typeface="Arial"/>
                        <a:ea typeface="Arial"/>
                        <a:cs typeface="Arial"/>
                        <a:sym typeface="Arial"/>
                      </a:endParaRPr>
                    </a:p>
                  </a:txBody>
                  <a:tcPr marT="37825" marB="37825" marR="75650" marL="75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Identify specific objectives to be achieved, including metrics and timeline.</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0125">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Assess how the intended efforts and initiatives can be leveraged using the institution's resources. Seek buy-in and participation from the executive level.</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27025">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Develop an organizational chart to determine the composition of the committee. Ensure equal partnerships between all parties (e.g., families, executives, researchers, clinicians). </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728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Define how progress will be measured, who will be responsible for measuring it, and how milestones can be measured against the defined timeline.</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vMerge="1"/>
                <a:tc rowSpan="3">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Environmental scan and needs assessment</a:t>
                      </a:r>
                      <a:endParaRPr b="0" i="0" sz="1100" u="none" cap="none" strike="noStrike">
                        <a:latin typeface="Arial"/>
                        <a:ea typeface="Arial"/>
                        <a:cs typeface="Arial"/>
                        <a:sym typeface="Arial"/>
                      </a:endParaRPr>
                    </a:p>
                  </a:txBody>
                  <a:tcPr marT="37825" marB="37825" marR="75650" marL="75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Assess the institutional willingness to change research practices.</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Identify the most effective approaches to achieving the stated goals and accessible resources.</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Develop a plan to obtain new resources or leverage existing ones where required. </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80825">
                <a:tc vMerge="1"/>
                <a:tc rowSpan="2">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Equip</a:t>
                      </a:r>
                      <a:endParaRPr b="0" i="0" sz="1100" u="none" cap="none" strike="noStrike">
                        <a:latin typeface="Arial"/>
                        <a:ea typeface="Arial"/>
                        <a:cs typeface="Arial"/>
                        <a:sym typeface="Arial"/>
                      </a:endParaRPr>
                    </a:p>
                  </a:txBody>
                  <a:tcPr marT="37825" marB="37825" marR="75650" marL="75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Ensure that the current institutional processes, policies, and structures enable and nurture patients and families to be part of the governance structure.</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Educate, prepare, and empower families, clinicians, and healthcare leaders to partner effectively together.</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rowSpan="12">
                  <a:txBody>
                    <a:bodyPr/>
                    <a:lstStyle/>
                    <a:p>
                      <a:pPr indent="0" lvl="0" marL="0" marR="0" rtl="0" algn="l">
                        <a:spcBef>
                          <a:spcPts val="0"/>
                        </a:spcBef>
                        <a:spcAft>
                          <a:spcPts val="0"/>
                        </a:spcAft>
                        <a:buNone/>
                      </a:pPr>
                      <a:r>
                        <a:rPr b="1" i="0" lang="en-US" sz="1100" u="none" cap="none" strike="noStrike">
                          <a:solidFill>
                            <a:srgbClr val="000000"/>
                          </a:solidFill>
                          <a:latin typeface="Calibri"/>
                          <a:ea typeface="Calibri"/>
                          <a:cs typeface="Calibri"/>
                          <a:sym typeface="Calibri"/>
                        </a:rPr>
                        <a:t>Implement</a:t>
                      </a:r>
                      <a:endParaRPr b="0" i="0" sz="1100" u="none" cap="none" strike="noStrike">
                        <a:latin typeface="Arial"/>
                        <a:ea typeface="Arial"/>
                        <a:cs typeface="Arial"/>
                        <a:sym typeface="Arial"/>
                      </a:endParaRPr>
                    </a:p>
                  </a:txBody>
                  <a:tcPr marT="37825" marB="37825" marR="75650" marL="75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2BBF9F"/>
                    </a:solidFill>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  Deploy</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Deploy pilot initiatives that respond to the goals and vision and have high probability to be scaled-up more broadly.</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27025">
                <a:tc vMerge="1"/>
                <a:tc rowSpan="5">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Coordinating efforts</a:t>
                      </a:r>
                      <a:endParaRPr b="0" i="0" sz="1100" u="none" cap="none" strike="noStrike">
                        <a:latin typeface="Arial"/>
                        <a:ea typeface="Arial"/>
                        <a:cs typeface="Arial"/>
                        <a:sym typeface="Arial"/>
                      </a:endParaRPr>
                    </a:p>
                  </a:txBody>
                  <a:tcPr marT="37825" marB="37825" marR="75650" marL="75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Continuously assess the balance between research-driven and family-driven involvement as well as the ability of the projects to meet the expectations and interests of both the researchers and the community of families involved.</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Ensure coordinated efforts in a coherent and meaningful way and strive to develop a sense of community and recognition.</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Ensure provisions to enable meaningful engagement that weave research expertise and experiential knowledge.</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57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Ensure that families and stakeholders are supported and compensated throughout the process.</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58375">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Ensure that there are peoples to act as family leaders and facilitators (e.g., coordinators/knowledge brokers) and that their hiring criteria includes a preference for selecting family members or former patients with lived experience in the hospital setting with a good network among the family and patient community.</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27025">
                <a:tc vMerge="1"/>
                <a:tc rowSpan="6">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Carry out</a:t>
                      </a:r>
                      <a:endParaRPr b="0" i="0" sz="1100" u="none" cap="none" strike="noStrike">
                        <a:latin typeface="Arial"/>
                        <a:ea typeface="Arial"/>
                        <a:cs typeface="Arial"/>
                        <a:sym typeface="Arial"/>
                      </a:endParaRPr>
                    </a:p>
                  </a:txBody>
                  <a:tcPr marT="37825" marB="37825" marR="75650" marL="75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Co-create research proposals with patient and families and work with them on designing and implementing studies that answer the questions that matter most to them.</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27025">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Conduct research projects that support patient and family engagement—by patients, families, clinicians, administrators, and other health professionals—within various healthcare settings.</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77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Partner with patients and families to design process and outcome measures to identify outcomes of most interest to patients and families.</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58375">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Continuously assess milestones achievement and goals through quantitative and qualitative metrics and track progress in the annual reporting. Ensure that return-on-investment metrics are assessed and allow to track outcomes, experiences of care, and costs into research on patient and family engagement efforts.</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58375">
                <a:tc vMerge="1"/>
                <a:tc vMerge="1"/>
                <a:tc>
                  <a:txBody>
                    <a:bodyPr/>
                    <a:lstStyle/>
                    <a:p>
                      <a:pPr indent="0" lvl="0" marL="0" marR="0" rtl="0" algn="l">
                        <a:spcBef>
                          <a:spcPts val="0"/>
                        </a:spcBef>
                        <a:spcAft>
                          <a:spcPts val="0"/>
                        </a:spcAft>
                        <a:buNone/>
                      </a:pPr>
                      <a:r>
                        <a:rPr lang="en-US" sz="1100" u="none" cap="none" strike="noStrike">
                          <a:latin typeface="Calibri"/>
                          <a:ea typeface="Calibri"/>
                          <a:cs typeface="Calibri"/>
                          <a:sym typeface="Calibri"/>
                        </a:rPr>
                        <a:t>Develop a strong web presence, build awareness, and spread communication about your program through various platforms. Network with other sites, share best practices, and troubleshoot problems together.</a:t>
                      </a:r>
                      <a:endParaRPr sz="1100" u="none" cap="none" strike="noStrike">
                        <a:latin typeface="Calibri"/>
                        <a:ea typeface="Calibri"/>
                        <a:cs typeface="Calibri"/>
                        <a:sym typeface="Calibri"/>
                      </a:endParaRPr>
                    </a:p>
                  </a:txBody>
                  <a:tcPr marT="19050" marB="19050" marR="28575" marL="2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38175">
                <a:tc vMerge="1"/>
                <a:tc vMerge="1"/>
                <a:tc>
                  <a:txBody>
                    <a:bodyPr/>
                    <a:lstStyle/>
                    <a:p>
                      <a:pPr indent="0" lvl="0" marL="0" marR="0" rtl="0" algn="l">
                        <a:spcBef>
                          <a:spcPts val="0"/>
                        </a:spcBef>
                        <a:spcAft>
                          <a:spcPts val="0"/>
                        </a:spcAft>
                        <a:buNone/>
                      </a:pPr>
                      <a:r>
                        <a:rPr lang="en-US" sz="1100" u="none" cap="none" strike="noStrike">
                          <a:latin typeface="Calibri"/>
                          <a:ea typeface="Calibri"/>
                          <a:cs typeface="Calibri"/>
                          <a:sym typeface="Calibri"/>
                        </a:rPr>
                        <a:t>Look beyond the peer-reviewed literature for ways to disseminate results and information. Share results via blogs, consumer-friendly fact sheets, and social networks. </a:t>
                      </a:r>
                      <a:endParaRPr sz="1100" u="none" cap="none" strike="noStrike">
                        <a:latin typeface="Calibri"/>
                        <a:ea typeface="Calibri"/>
                        <a:cs typeface="Calibri"/>
                        <a:sym typeface="Calibri"/>
                      </a:endParaRPr>
                    </a:p>
                  </a:txBody>
                  <a:tcPr marT="19050" marB="19050" marR="28575" marL="2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graphicFrame>
        <p:nvGraphicFramePr>
          <p:cNvPr id="144" name="Google Shape;144;p16"/>
          <p:cNvGraphicFramePr/>
          <p:nvPr/>
        </p:nvGraphicFramePr>
        <p:xfrm>
          <a:off x="132907" y="295434"/>
          <a:ext cx="3000000" cy="3000000"/>
        </p:xfrm>
        <a:graphic>
          <a:graphicData uri="http://schemas.openxmlformats.org/drawingml/2006/table">
            <a:tbl>
              <a:tblPr>
                <a:noFill/>
                <a:tableStyleId>{2C92CBF9-37FC-4EB9-86F5-02199A4FE23C}</a:tableStyleId>
              </a:tblPr>
              <a:tblGrid>
                <a:gridCol w="855925"/>
                <a:gridCol w="1265275"/>
                <a:gridCol w="9856375"/>
              </a:tblGrid>
              <a:tr h="182450">
                <a:tc>
                  <a:txBody>
                    <a:bodyPr/>
                    <a:lstStyle/>
                    <a:p>
                      <a:pPr indent="0" lvl="0" marL="0" marR="0" rtl="0" algn="l">
                        <a:spcBef>
                          <a:spcPts val="0"/>
                        </a:spcBef>
                        <a:spcAft>
                          <a:spcPts val="0"/>
                        </a:spcAft>
                        <a:buNone/>
                      </a:pPr>
                      <a:r>
                        <a:rPr b="1" i="0" lang="en-US" sz="1100" u="none" cap="none" strike="noStrike">
                          <a:latin typeface="Calibri"/>
                          <a:ea typeface="Calibri"/>
                          <a:cs typeface="Calibri"/>
                          <a:sym typeface="Calibri"/>
                        </a:rPr>
                        <a:t>Phase</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CCCCCC"/>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en-US" sz="1100" u="none" cap="none" strike="noStrike">
                          <a:latin typeface="Calibri"/>
                          <a:ea typeface="Calibri"/>
                          <a:cs typeface="Calibri"/>
                          <a:sym typeface="Calibri"/>
                        </a:rPr>
                        <a:t>Step</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CCCCCC"/>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en-US" sz="1100" u="none" cap="none" strike="noStrike">
                          <a:latin typeface="Calibri"/>
                          <a:ea typeface="Calibri"/>
                          <a:cs typeface="Calibri"/>
                          <a:sym typeface="Calibri"/>
                        </a:rPr>
                        <a:t>What to do</a:t>
                      </a:r>
                      <a:endParaRPr b="0" i="0" sz="1100" u="none" cap="none" strike="noStrike">
                        <a:latin typeface="Arial"/>
                        <a:ea typeface="Arial"/>
                        <a:cs typeface="Arial"/>
                        <a:sym typeface="Arial"/>
                      </a:endParaRPr>
                    </a:p>
                  </a:txBody>
                  <a:tcPr marT="15750" marB="15750" marR="23650" marL="236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CCCCCC"/>
                      </a:solidFill>
                      <a:prstDash val="solid"/>
                      <a:round/>
                      <a:headEnd len="sm" w="sm" type="none"/>
                      <a:tailEnd len="sm" w="sm" type="none"/>
                    </a:lnT>
                    <a:lnB cap="flat" cmpd="sng" w="12700">
                      <a:solidFill>
                        <a:srgbClr val="000000"/>
                      </a:solidFill>
                      <a:prstDash val="solid"/>
                      <a:round/>
                      <a:headEnd len="sm" w="sm" type="none"/>
                      <a:tailEnd len="sm" w="sm" type="none"/>
                    </a:lnB>
                  </a:tcPr>
                </a:tc>
              </a:tr>
              <a:tr h="243125">
                <a:tc rowSpan="11">
                  <a:txBody>
                    <a:bodyPr/>
                    <a:lstStyle/>
                    <a:p>
                      <a:pPr indent="0" lvl="0" marL="0" marR="0" rtl="0" algn="l">
                        <a:spcBef>
                          <a:spcPts val="0"/>
                        </a:spcBef>
                        <a:spcAft>
                          <a:spcPts val="0"/>
                        </a:spcAft>
                        <a:buNone/>
                      </a:pPr>
                      <a:r>
                        <a:rPr b="1" i="0" lang="en-US" sz="1100" u="none" cap="none" strike="noStrike">
                          <a:latin typeface="Calibri"/>
                          <a:ea typeface="Calibri"/>
                          <a:cs typeface="Calibri"/>
                          <a:sym typeface="Calibri"/>
                        </a:rPr>
                        <a:t>Sustain</a:t>
                      </a:r>
                      <a:endParaRPr b="0" i="0" sz="1100" u="none" cap="none" strike="noStrike">
                        <a:latin typeface="Arial"/>
                        <a:ea typeface="Arial"/>
                        <a:cs typeface="Arial"/>
                        <a:sym typeface="Arial"/>
                      </a:endParaRPr>
                    </a:p>
                  </a:txBody>
                  <a:tcPr marT="45000" marB="45000" marR="90025" marL="900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A1C6"/>
                    </a:solidFill>
                  </a:tcPr>
                </a:tc>
                <a:tc rowSpan="2">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Evaluation</a:t>
                      </a:r>
                      <a:endParaRPr b="0" i="0" sz="1100" u="none" cap="none" strike="noStrike">
                        <a:latin typeface="Arial"/>
                        <a:ea typeface="Arial"/>
                        <a:cs typeface="Arial"/>
                        <a:sym typeface="Arial"/>
                      </a:endParaRPr>
                    </a:p>
                  </a:txBody>
                  <a:tcPr marT="45000" marB="45000" marR="90025" marL="900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Assess whether goals have been achieved, resources where sufficient and mechanisms and practices have been adequately implemented.</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3125">
                <a:tc vMerge="1"/>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Survey involved all stakeholders, especially families and patients. Identify and prioritize areas for improvement.</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3125">
                <a:tc vMerge="1"/>
                <a:tc rowSpan="3">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Accountability</a:t>
                      </a:r>
                      <a:endParaRPr b="0" i="0" sz="1100" u="none" cap="none" strike="noStrike">
                        <a:latin typeface="Arial"/>
                        <a:ea typeface="Arial"/>
                        <a:cs typeface="Arial"/>
                        <a:sym typeface="Arial"/>
                      </a:endParaRPr>
                    </a:p>
                  </a:txBody>
                  <a:tcPr marT="45000" marB="45000" marR="90025" marL="900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Evaluate whether the accountable persons have fulfilled their responsibilities (including researchers, families, executives, clinicians).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063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Develop an evidence-based plan to ensure that everyone fulfills their roles and responsibilities as well as to facilitate organizational changes needed to nurture authentic and effective FER initiatives.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063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Make data and information transparent to promote organizational accountability for quality and safety and to enable patients and families to be active in their health and healthcare.</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06300">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  Secure resources</a:t>
                      </a:r>
                      <a:endParaRPr/>
                    </a:p>
                    <a:p>
                      <a:pPr indent="0" lvl="0" marL="0" marR="0" rtl="0" algn="l">
                        <a:spcBef>
                          <a:spcPts val="0"/>
                        </a:spcBef>
                        <a:spcAft>
                          <a:spcPts val="0"/>
                        </a:spcAft>
                        <a:buNone/>
                      </a:pPr>
                      <a:r>
                        <a:rPr b="0" i="0" lang="en-US" sz="1100" u="none" cap="none" strike="noStrike">
                          <a:latin typeface="Calibri"/>
                          <a:ea typeface="Calibri"/>
                          <a:cs typeface="Calibri"/>
                          <a:sym typeface="Calibri"/>
                        </a:rPr>
                        <a:t>  and funds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Secure the resources needed to maintain operations allowing to move from a pilot mode to having FER included in the institution's standard practices and operations.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3125">
                <a:tc vMerge="1"/>
                <a:tc rowSpan="5">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Maturation</a:t>
                      </a:r>
                      <a:endParaRPr b="0" i="0" sz="1100" u="none" cap="none" strike="noStrike">
                        <a:latin typeface="Arial"/>
                        <a:ea typeface="Arial"/>
                        <a:cs typeface="Arial"/>
                        <a:sym typeface="Arial"/>
                      </a:endParaRPr>
                    </a:p>
                  </a:txBody>
                  <a:tcPr marT="45000" marB="45000" marR="90025" marL="900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Co-develop a plan to achieve sustainability of FER practices by involving all stakeholders.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3125">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Seek out engagement researchers to champion the value of the patient/family voice in their research.</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37325">
                <a:tc vMerge="1"/>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Create measures and conduct research to improve care, facilitate changes in processes, and assess the relationships among engagement, experiences, and outcomes.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06300">
                <a:tc vMerge="1"/>
                <a:tc vMerge="1"/>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Enable a continuous feedback loop from family/patient partners to ensure they feel meaningfully engaged and are receiving enough time and guidance to contribute to goals achievement.</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3125">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Provide training opportunities and guiding documents that foster patient/family knowledge and confidence in their role and viewpoints.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3125">
                <a:tc rowSpan="5">
                  <a:txBody>
                    <a:bodyPr/>
                    <a:lstStyle/>
                    <a:p>
                      <a:pPr indent="0" lvl="0" marL="0" marR="0" rtl="0" algn="l">
                        <a:spcBef>
                          <a:spcPts val="0"/>
                        </a:spcBef>
                        <a:spcAft>
                          <a:spcPts val="0"/>
                        </a:spcAft>
                        <a:buNone/>
                      </a:pPr>
                      <a:r>
                        <a:rPr b="1" i="0" lang="en-US" sz="1100" u="none" cap="none" strike="noStrike">
                          <a:solidFill>
                            <a:srgbClr val="000000"/>
                          </a:solidFill>
                          <a:latin typeface="Calibri"/>
                          <a:ea typeface="Calibri"/>
                          <a:cs typeface="Calibri"/>
                          <a:sym typeface="Calibri"/>
                        </a:rPr>
                        <a:t>Expand</a:t>
                      </a:r>
                      <a:endParaRPr b="0" i="0" sz="1100" u="none" cap="none" strike="noStrike">
                        <a:latin typeface="Arial"/>
                        <a:ea typeface="Arial"/>
                        <a:cs typeface="Arial"/>
                        <a:sym typeface="Arial"/>
                      </a:endParaRPr>
                    </a:p>
                  </a:txBody>
                  <a:tcPr marT="45000" marB="45000" marR="90025" marL="900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3B7FF"/>
                    </a:solidFill>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  Assess growth  </a:t>
                      </a:r>
                      <a:endParaRPr/>
                    </a:p>
                    <a:p>
                      <a:pPr indent="0" lvl="0" marL="0" marR="0" rtl="0" algn="l">
                        <a:spcBef>
                          <a:spcPts val="0"/>
                        </a:spcBef>
                        <a:spcAft>
                          <a:spcPts val="0"/>
                        </a:spcAft>
                        <a:buNone/>
                      </a:pPr>
                      <a:r>
                        <a:rPr b="0" i="0" lang="en-US" sz="1100" u="none" cap="none" strike="noStrike">
                          <a:latin typeface="Calibri"/>
                          <a:ea typeface="Calibri"/>
                          <a:cs typeface="Calibri"/>
                          <a:sym typeface="Calibri"/>
                        </a:rPr>
                        <a:t>  opportunities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Identify growth opportunities aligned with the vision and goals.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06300">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  Training</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Train the people who will be able to sustain and continue what has been developed. Ensure that all new people who join the institution are trained, whether they are researchers, patients/families, clinicians or executives.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3125">
                <a:tc vMerge="1"/>
                <a:tc rowSpan="3">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Secure resources for growth</a:t>
                      </a:r>
                      <a:endParaRPr b="0" i="0" sz="1100" u="none" cap="none" strike="noStrike">
                        <a:latin typeface="Arial"/>
                        <a:ea typeface="Arial"/>
                        <a:cs typeface="Arial"/>
                        <a:sym typeface="Arial"/>
                      </a:endParaRPr>
                    </a:p>
                  </a:txBody>
                  <a:tcPr marT="45000" marB="45000" marR="90025" marL="900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100" u="none" cap="none" strike="noStrike">
                          <a:solidFill>
                            <a:srgbClr val="000000"/>
                          </a:solidFill>
                          <a:latin typeface="Calibri"/>
                          <a:ea typeface="Calibri"/>
                          <a:cs typeface="Calibri"/>
                          <a:sym typeface="Calibri"/>
                        </a:rPr>
                        <a:t>Secure the resources needed to expand operations.</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06300">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Add additional roles for family leaders, knowledge transfer, research ethics, selection committee for hiring new peoples (including researchers, executives, clinicians and family/patient members). </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3125">
                <a:tc vMerge="1"/>
                <a:tc vMerge="1"/>
                <a:tc>
                  <a:txBody>
                    <a:bodyPr/>
                    <a:lstStyle/>
                    <a:p>
                      <a:pPr indent="0" lvl="0" marL="0" marR="0" rtl="0" algn="l">
                        <a:spcBef>
                          <a:spcPts val="0"/>
                        </a:spcBef>
                        <a:spcAft>
                          <a:spcPts val="0"/>
                        </a:spcAft>
                        <a:buNone/>
                      </a:pPr>
                      <a:r>
                        <a:rPr b="0" i="0" lang="en-US" sz="1100" u="none" cap="none" strike="noStrike">
                          <a:latin typeface="Calibri"/>
                          <a:ea typeface="Calibri"/>
                          <a:cs typeface="Calibri"/>
                          <a:sym typeface="Calibri"/>
                        </a:rPr>
                        <a:t>Network with other sites still in development, share resources, and mentor them as they grow.</a:t>
                      </a:r>
                      <a:endParaRPr b="0" i="0" sz="1100" u="none" cap="none" strike="noStrike">
                        <a:latin typeface="Arial"/>
                        <a:ea typeface="Arial"/>
                        <a:cs typeface="Arial"/>
                        <a:sym typeface="Arial"/>
                      </a:endParaRPr>
                    </a:p>
                  </a:txBody>
                  <a:tcPr marT="18750" marB="18750" marR="28125" marL="28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Custom 5">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